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312" r:id="rId3"/>
    <p:sldId id="344" r:id="rId4"/>
    <p:sldId id="364" r:id="rId5"/>
    <p:sldId id="345" r:id="rId6"/>
    <p:sldId id="348" r:id="rId7"/>
    <p:sldId id="365" r:id="rId8"/>
    <p:sldId id="380" r:id="rId9"/>
    <p:sldId id="381" r:id="rId10"/>
    <p:sldId id="382" r:id="rId11"/>
    <p:sldId id="383" r:id="rId12"/>
    <p:sldId id="387" r:id="rId13"/>
    <p:sldId id="384" r:id="rId14"/>
    <p:sldId id="386" r:id="rId15"/>
    <p:sldId id="388" r:id="rId16"/>
    <p:sldId id="322" r:id="rId17"/>
  </p:sldIdLst>
  <p:sldSz cx="9144000" cy="5184775"/>
  <p:notesSz cx="6858000" cy="9144000"/>
  <p:custDataLst>
    <p:tags r:id="rId22"/>
  </p:custDataLst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12" userDrawn="1">
          <p15:clr>
            <a:srgbClr val="A4A3A4"/>
          </p15:clr>
        </p15:guide>
        <p15:guide id="2" orient="horz" pos="2993" userDrawn="1">
          <p15:clr>
            <a:srgbClr val="A4A3A4"/>
          </p15:clr>
        </p15:guide>
        <p15:guide id="3" orient="horz" pos="1606" userDrawn="1">
          <p15:clr>
            <a:srgbClr val="A4A3A4"/>
          </p15:clr>
        </p15:guide>
        <p15:guide id="4" pos="1470" userDrawn="1">
          <p15:clr>
            <a:srgbClr val="A4A3A4"/>
          </p15:clr>
        </p15:guide>
        <p15:guide id="5" orient="horz" pos="1363" userDrawn="1">
          <p15:clr>
            <a:srgbClr val="A4A3A4"/>
          </p15:clr>
        </p15:guide>
        <p15:guide id="6" orient="horz" pos="2437" userDrawn="1">
          <p15:clr>
            <a:srgbClr val="A4A3A4"/>
          </p15:clr>
        </p15:guide>
        <p15:guide id="7" pos="2662" userDrawn="1">
          <p15:clr>
            <a:srgbClr val="A4A3A4"/>
          </p15:clr>
        </p15:guide>
        <p15:guide id="8" orient="horz" pos="2044" userDrawn="1">
          <p15:clr>
            <a:srgbClr val="A4A3A4"/>
          </p15:clr>
        </p15:guide>
        <p15:guide id="9" orient="horz" pos="1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9A7"/>
    <a:srgbClr val="C76A6B"/>
    <a:srgbClr val="555759"/>
    <a:srgbClr val="FFFFFF"/>
    <a:srgbClr val="E9004C"/>
    <a:srgbClr val="F26E7D"/>
    <a:srgbClr val="E9F0F9"/>
    <a:srgbClr val="A0D6EF"/>
    <a:srgbClr val="6EC4E9"/>
    <a:srgbClr val="858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1"/>
    <p:restoredTop sz="94714"/>
  </p:normalViewPr>
  <p:slideViewPr>
    <p:cSldViewPr snapToGrid="0" snapToObjects="1" showGuides="1">
      <p:cViewPr>
        <p:scale>
          <a:sx n="195" d="100"/>
          <a:sy n="195" d="100"/>
        </p:scale>
        <p:origin x="584" y="168"/>
      </p:cViewPr>
      <p:guideLst>
        <p:guide pos="5512"/>
        <p:guide orient="horz" pos="2993"/>
        <p:guide orient="horz" pos="1606"/>
        <p:guide pos="1470"/>
        <p:guide orient="horz" pos="1363"/>
        <p:guide orient="horz" pos="2437"/>
        <p:guide pos="2662"/>
        <p:guide orient="horz" pos="2044"/>
        <p:guide orient="horz" pos="17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5184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39091" y="3909769"/>
            <a:ext cx="23317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Copyright © 2021 ECNU Corporation. All rights reserved.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Tel:+86-021-62233586  Fax:+86-021-62606775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  <a:p>
            <a:pPr>
              <a:lnSpc>
                <a:spcPts val="7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E-mail: </a:t>
            </a:r>
            <a:r>
              <a:rPr kumimoji="1" lang="en-US" altLang="zh-CN" sz="600" dirty="0" err="1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ecnu@ecnu.com.cn</a:t>
            </a: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 Http: //</a:t>
            </a:r>
            <a:r>
              <a:rPr kumimoji="1" lang="en-US" altLang="zh-CN" sz="600" dirty="0" err="1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www.ecnu.edu.cn</a:t>
            </a: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8675" y="1276985"/>
            <a:ext cx="7493635" cy="53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基于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GitHub项目数据分析的浏览器插件</a:t>
            </a:r>
            <a:endParaRPr kumimoji="1" lang="en-US" altLang="zh-CN" sz="3200" dirty="0" smtClean="0">
              <a:solidFill>
                <a:schemeClr val="bg1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44" y="3869824"/>
            <a:ext cx="1337080" cy="43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5675" y="2209165"/>
            <a:ext cx="7197090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500"/>
              </a:lnSpc>
            </a:pPr>
            <a:r>
              <a:rPr kumimoji="1" lang="zh-CN" altLang="en-US" sz="20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第五组</a:t>
            </a:r>
            <a:endParaRPr kumimoji="1" lang="zh-CN" altLang="en-US" sz="2000" dirty="0" smtClean="0">
              <a:solidFill>
                <a:schemeClr val="bg1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  <a:p>
            <a:pPr algn="ctr">
              <a:lnSpc>
                <a:spcPts val="3500"/>
              </a:lnSpc>
            </a:pPr>
            <a:r>
              <a:rPr kumimoji="1" lang="zh-CN" altLang="en-US" sz="16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组长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/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报告人：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彭佳恒</a:t>
            </a:r>
            <a:endParaRPr kumimoji="1" lang="zh-CN" altLang="en-US" sz="1600" dirty="0" smtClean="0">
              <a:solidFill>
                <a:schemeClr val="bg1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产品设计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核心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流程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1316355"/>
            <a:ext cx="6774180" cy="2782570"/>
          </a:xfrm>
          <a:prstGeom prst="rect">
            <a:avLst/>
          </a:prstGeom>
        </p:spPr>
        <p:txBody>
          <a:bodyPr>
            <a:noAutofit/>
          </a:bodyPr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1. 用户触发：在GitHub仓库页面点击插件按钮。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2. 数据获取：实时拉取开源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洞察指标及GitHub动态数据。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3. AI分析：大模型生成健康度评分、风险提示、参与建议。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4. 输出报告：展示结构化报告并支持导出。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核心流程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用户触发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1316355"/>
            <a:ext cx="6774180" cy="2782570"/>
          </a:xfrm>
          <a:prstGeom prst="rect">
            <a:avLst/>
          </a:prstGeom>
        </p:spPr>
        <p:txBody>
          <a:bodyPr>
            <a:noAutofit/>
          </a:bodyPr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用户触发：在GitHub仓库页面鼠标移动到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指定地方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即展示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定义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1938020"/>
            <a:ext cx="6181725" cy="3309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核心流程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可选择点击</a:t>
            </a:r>
            <a:r>
              <a:rPr kumimoji="1" lang="en-US" altLang="zh-CN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endParaRPr kumimoji="1" lang="en-US" altLang="zh-CN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1316355"/>
            <a:ext cx="6774180" cy="2782570"/>
          </a:xfrm>
          <a:prstGeom prst="rect">
            <a:avLst/>
          </a:prstGeom>
        </p:spPr>
        <p:txBody>
          <a:bodyPr>
            <a:noAutofit/>
          </a:bodyPr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在GitHub仓库页面点击插件按钮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，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可选择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解读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739900"/>
            <a:ext cx="5913755" cy="301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核心流程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生成报告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1316355"/>
            <a:ext cx="6774180" cy="2782570"/>
          </a:xfrm>
          <a:prstGeom prst="rect">
            <a:avLst/>
          </a:prstGeom>
        </p:spPr>
        <p:txBody>
          <a:bodyPr>
            <a:noAutofit/>
          </a:bodyPr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生成报告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：</a:t>
            </a: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1.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数据洞察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报告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2.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进一步思考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：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风险解读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、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运营策略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（AI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自动预警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贡献者留存率下降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20%”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）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核心流程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输出报告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1316355"/>
            <a:ext cx="6774180" cy="2782570"/>
          </a:xfrm>
          <a:prstGeom prst="rect">
            <a:avLst/>
          </a:prstGeom>
        </p:spPr>
        <p:txBody>
          <a:bodyPr>
            <a:noAutofit/>
          </a:bodyPr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输出报告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：</a:t>
            </a: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1.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展示数据洞察报告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、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生成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建议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 defTabSz="687705">
              <a:lnSpc>
                <a:spcPts val="22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2.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支持用户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导出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63503" y="3909769"/>
            <a:ext cx="23317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Copyright © 2021 ECNU Corporation. All rights reserved.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Tel:+86-021-62233586  Fax:+86-021-62606775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  <a:p>
            <a:pPr>
              <a:lnSpc>
                <a:spcPts val="700"/>
              </a:lnSpc>
            </a:pP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E-mail: </a:t>
            </a:r>
            <a:r>
              <a:rPr kumimoji="1" lang="en-US" altLang="zh-CN" sz="600" dirty="0" err="1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ecnu@ecnu.com.cn</a:t>
            </a: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 Http: //</a:t>
            </a:r>
            <a:r>
              <a:rPr kumimoji="1" lang="en-US" altLang="zh-CN" sz="600" dirty="0" err="1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www.ecnu.edu.cn</a:t>
            </a:r>
            <a:r>
              <a:rPr kumimoji="1" lang="en-US" altLang="zh-CN" sz="600" dirty="0">
                <a:solidFill>
                  <a:schemeClr val="bg1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</a:t>
            </a:r>
            <a:endParaRPr kumimoji="1" lang="en-US" altLang="zh-CN" sz="600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3503" y="2441394"/>
            <a:ext cx="5489803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en-US" altLang="zh-CN" sz="4000" dirty="0" smtClean="0">
                <a:solidFill>
                  <a:schemeClr val="bg1"/>
                </a:solidFill>
                <a:latin typeface="Geometria" panose="020B0503020204020204" charset="0"/>
                <a:ea typeface="+mj-ea"/>
                <a:cs typeface="Gotham Bold" charset="0"/>
              </a:rPr>
              <a:t>T</a:t>
            </a:r>
            <a:r>
              <a:rPr kumimoji="1" lang="en-US" sz="4000" dirty="0" smtClean="0">
                <a:solidFill>
                  <a:schemeClr val="bg1"/>
                </a:solidFill>
                <a:latin typeface="Geometria" panose="020B0503020204020204" charset="0"/>
                <a:ea typeface="+mj-ea"/>
                <a:cs typeface="Gotham Bold" charset="0"/>
              </a:rPr>
              <a:t>HANKS</a:t>
            </a:r>
            <a:endParaRPr kumimoji="1" lang="en-US" sz="4000" dirty="0">
              <a:solidFill>
                <a:schemeClr val="bg1"/>
              </a:solidFill>
              <a:latin typeface="Geometria" panose="020B0503020204020204" charset="0"/>
              <a:ea typeface="+mj-ea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000"/>
              </a:lnSpc>
              <a:buClrTx/>
              <a:buSzTx/>
              <a:buFontTx/>
            </a:pPr>
            <a:r>
              <a:rPr kumimoji="1" lang="zh-CN" altLang="en-US" sz="1000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目录</a:t>
            </a:r>
            <a:endParaRPr kumimoji="1" lang="zh-CN" altLang="en-US" sz="1000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94" y="1440136"/>
            <a:ext cx="7053873" cy="1758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一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产品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定义</a:t>
            </a: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二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竞品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分析</a:t>
            </a: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三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产品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设计</a:t>
            </a: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40606" y="1660323"/>
            <a:ext cx="3475904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因此我们希望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  <a:sym typeface="+mn-ea"/>
              </a:rPr>
              <a:t>依托浏览器插件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  <a:sym typeface="+mn-ea"/>
              </a:rPr>
              <a:t>平台，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  <a:sym typeface="+mn-ea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借助大模型的特征提取能力和总结能力，同时基于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OpenDigger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项目的数据分析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指标，制作一个</a:t>
            </a:r>
            <a:r>
              <a:rPr lang="zh-CN" altLang="en-US" sz="2000" b="1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自动化生成对应开源仓库分析报告的浏览器</a:t>
            </a:r>
            <a:r>
              <a:rPr lang="zh-CN" altLang="en-US" sz="2000" b="1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插件工具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提炼一个开源仓库所拥有的有价值信息，不局限于图表的形式而使得用户获取更多的有效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信息。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定义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1690" y="1864995"/>
            <a:ext cx="4027805" cy="1610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产品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定义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27454" y="873081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目标用户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&amp;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</a:rPr>
              <a:t>核心价值</a:t>
            </a:r>
            <a:endParaRPr kumimoji="1" lang="zh-CN" altLang="en-US" sz="26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7430" y="1660525"/>
            <a:ext cx="6750685" cy="1170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在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GitHub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网站上的</a:t>
            </a:r>
            <a:r>
              <a:rPr lang="zh-CN" altLang="en-US" sz="1800" b="1" u="sng" dirty="0">
                <a:solidFill>
                  <a:srgbClr val="6C6E70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项目管理者</a:t>
            </a:r>
            <a:r>
              <a:rPr lang="en-US" altLang="zh-CN" sz="1800" b="1" u="sng" dirty="0">
                <a:solidFill>
                  <a:srgbClr val="6C6E70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、</a:t>
            </a:r>
            <a:r>
              <a:rPr lang="zh-CN" altLang="en-US" sz="1800" b="1" u="sng" dirty="0">
                <a:solidFill>
                  <a:srgbClr val="6C6E70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核心开发者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通过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AI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自动解读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GitHub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数据，降低开源项目分析门槛，解决用户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“</a:t>
            </a:r>
            <a:r>
              <a:rPr lang="zh-CN" altLang="en-US" sz="1800" b="1" u="sng" dirty="0">
                <a:solidFill>
                  <a:srgbClr val="6C6E70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看不懂图表、没时间分析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的痛点。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产品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设计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26795" y="1355725"/>
            <a:ext cx="2974975" cy="2942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200"/>
              </a:lnSpc>
            </a:pPr>
            <a:r>
              <a:rPr 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基于</a:t>
            </a:r>
            <a:r>
              <a:rPr lang="zh-CN" sz="1400" b="1" u="sng" dirty="0">
                <a:solidFill>
                  <a:srgbClr val="6C6E70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开源项目数据洞察的产品</a:t>
            </a:r>
            <a:r>
              <a:rPr 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三种</a:t>
            </a:r>
            <a:r>
              <a:rPr lang="en-US" altLang="zh-CN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：</a:t>
            </a: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数据可视化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大屏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浏览器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插件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数据洞察</a:t>
            </a:r>
            <a:r>
              <a:rPr lang="zh-CN" altLang="en-US" sz="1400" dirty="0">
                <a:solidFill>
                  <a:srgbClr val="6C6E70"/>
                </a:solidFill>
                <a:latin typeface="兰亭黑-简 纤黑" panose="02000000000000000000" charset="-122"/>
                <a:ea typeface="兰亭黑-简 纤黑" panose="02000000000000000000" charset="-122"/>
              </a:rPr>
              <a:t>报告</a:t>
            </a:r>
            <a:endParaRPr lang="zh-CN" altLang="en-US" sz="1400" dirty="0">
              <a:solidFill>
                <a:srgbClr val="6C6E70"/>
              </a:solidFill>
              <a:latin typeface="兰亭黑-简 纤黑" panose="02000000000000000000" charset="-122"/>
              <a:ea typeface="兰亭黑-简 纤黑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竞品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分析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2890" y="1972310"/>
            <a:ext cx="1136650" cy="372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35" y="2637790"/>
            <a:ext cx="1167765" cy="424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90" y="3470910"/>
            <a:ext cx="1943100" cy="827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60" y="1972310"/>
            <a:ext cx="1381125" cy="365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790" y="3620770"/>
            <a:ext cx="2313305" cy="527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竞品分析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竞品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分析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015" y="1463040"/>
            <a:ext cx="2308225" cy="1259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640"/>
            <a:ext cx="5997575" cy="3432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5" y="3329940"/>
            <a:ext cx="2280285" cy="1260475"/>
          </a:xfrm>
          <a:prstGeom prst="rect">
            <a:avLst/>
          </a:prstGeom>
        </p:spPr>
      </p:pic>
      <p:cxnSp>
        <p:nvCxnSpPr>
          <p:cNvPr id="14" name="直接箭头连接符 13"/>
          <p:cNvCxnSpPr>
            <a:endCxn id="3" idx="1"/>
          </p:cNvCxnSpPr>
          <p:nvPr/>
        </p:nvCxnSpPr>
        <p:spPr>
          <a:xfrm flipV="1">
            <a:off x="3627755" y="2092960"/>
            <a:ext cx="2842260" cy="1867535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0" idx="1"/>
          </p:cNvCxnSpPr>
          <p:nvPr/>
        </p:nvCxnSpPr>
        <p:spPr>
          <a:xfrm>
            <a:off x="3627755" y="3960495"/>
            <a:ext cx="2842260" cy="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竞品分析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数据可视化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大屏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竞品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分析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1156970"/>
            <a:ext cx="6606540" cy="3787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竞品分析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数据洞察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报告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竞品分析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数据洞察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报告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竞品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分析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1196975"/>
            <a:ext cx="7033260" cy="370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201" y="732746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竞品分析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浏览器</a:t>
            </a:r>
            <a:r>
              <a:rPr kumimoji="1" lang="zh-CN" altLang="en-US" sz="2000" dirty="0">
                <a:solidFill>
                  <a:srgbClr val="A51E36"/>
                </a:solidFill>
                <a:latin typeface="兰亭黑-简 中黑" panose="02000000000000000000" charset="-122"/>
                <a:ea typeface="兰亭黑-简 中黑" panose="02000000000000000000" charset="-122"/>
                <a:cs typeface="Gotham Bold" charset="0"/>
                <a:sym typeface="+mn-ea"/>
              </a:rPr>
              <a:t>插件</a:t>
            </a:r>
            <a:endParaRPr kumimoji="1" lang="zh-CN" altLang="en-US" sz="2000" dirty="0">
              <a:solidFill>
                <a:srgbClr val="A51E36"/>
              </a:solidFill>
              <a:latin typeface="兰亭黑-简 中黑" panose="02000000000000000000" charset="-122"/>
              <a:ea typeface="兰亭黑-简 中黑" panose="02000000000000000000" charset="-122"/>
              <a:cs typeface="Gotham Bold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0201" y="513626"/>
            <a:ext cx="218592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竞品</a:t>
            </a:r>
            <a:r>
              <a:rPr kumimoji="1" lang="zh-CN" altLang="en-US" sz="1000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分析</a:t>
            </a:r>
            <a:endParaRPr kumimoji="1" lang="zh-CN" altLang="en-US" sz="1000" i="1" dirty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157605"/>
            <a:ext cx="8179435" cy="3994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2ZlMjU2NDhhNTQzYTE2ZDU3ZWJjMTZiMmJkYjA2YzcifQ=="/>
  <p:tag name="resource_record_key" val="{&quot;10&quot;:[50001571]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981</Words>
  <Application>WPS 文字</Application>
  <PresentationFormat>自定义</PresentationFormat>
  <Paragraphs>121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0" baseType="lpstr">
      <vt:lpstr>Arial</vt:lpstr>
      <vt:lpstr>宋体</vt:lpstr>
      <vt:lpstr>Wingdings</vt:lpstr>
      <vt:lpstr>Gotham Rounded Book</vt:lpstr>
      <vt:lpstr>苹方-简</vt:lpstr>
      <vt:lpstr>兰亭黑-简 中黑</vt:lpstr>
      <vt:lpstr>Gotham Bold</vt:lpstr>
      <vt:lpstr>Geometria-Italic</vt:lpstr>
      <vt:lpstr>兰亭黑-简 纤黑</vt:lpstr>
      <vt:lpstr>方正兰亭细黑_GBK</vt:lpstr>
      <vt:lpstr>黑体-简</vt:lpstr>
      <vt:lpstr>Lantinghei SC Demibold</vt:lpstr>
      <vt:lpstr>Geometria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DengXian</vt:lpstr>
      <vt:lpstr>汉仪中等线KW</vt:lpstr>
      <vt:lpstr>方正兰亭细黑_GBK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Peng</cp:lastModifiedBy>
  <cp:revision>329</cp:revision>
  <dcterms:created xsi:type="dcterms:W3CDTF">2025-04-07T02:58:33Z</dcterms:created>
  <dcterms:modified xsi:type="dcterms:W3CDTF">2025-04-07T02:58:33Z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B7F22E561BCE4E5AB36FF7E677609E10</vt:lpwstr>
  </property>
  <property fmtid="{D5CDD505-2E9C-101B-9397-08002B2CF9AE}" pid="3" name="KSOProductBuildVer">
    <vt:lpwstr>2052-6.14.0.8924</vt:lpwstr>
  </property>
</Properties>
</file>